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81" r:id="rId4"/>
    <p:sldId id="290" r:id="rId5"/>
    <p:sldId id="291" r:id="rId6"/>
    <p:sldId id="292" r:id="rId7"/>
    <p:sldId id="293" r:id="rId8"/>
    <p:sldId id="294" r:id="rId9"/>
    <p:sldId id="29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8" d="100"/>
          <a:sy n="68" d="100"/>
        </p:scale>
        <p:origin x="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37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87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863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47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16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27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2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4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47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25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764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FE00C-0DD9-4735-8464-EF3E466E63A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Konvergensi</a:t>
            </a:r>
            <a:r>
              <a:rPr lang="en-US" dirty="0" smtClean="0"/>
              <a:t> Media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4463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2" y="2529000"/>
              <a:ext cx="4320000" cy="1800000"/>
            </a:xfrm>
            <a:prstGeom prst="triangl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3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39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544788" y="561549"/>
            <a:ext cx="72642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3200" dirty="0" smtClean="0">
                <a:latin typeface="Century Gothic" panose="020B0502020202020204" pitchFamily="34" charset="0"/>
              </a:rPr>
              <a:t> Media</a:t>
            </a:r>
          </a:p>
          <a:p>
            <a:pPr algn="ctr"/>
            <a:r>
              <a:rPr lang="en-US" sz="3200" dirty="0" smtClean="0">
                <a:latin typeface="Century Gothic" panose="020B0502020202020204" pitchFamily="34" charset="0"/>
              </a:rPr>
              <a:t>=</a:t>
            </a:r>
          </a:p>
          <a:p>
            <a:pPr algn="ctr"/>
            <a:r>
              <a:rPr lang="en-US" sz="3200" dirty="0" smtClean="0">
                <a:latin typeface="Century Gothic" panose="020B0502020202020204" pitchFamily="34" charset="0"/>
              </a:rPr>
              <a:t>Interactivity</a:t>
            </a:r>
            <a:endParaRPr lang="en-US" sz="3200" dirty="0">
              <a:latin typeface="Century Gothic" panose="020B0502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994" y="2628900"/>
            <a:ext cx="7188072" cy="378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574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4" y="2529000"/>
              <a:ext cx="4320000" cy="1800000"/>
            </a:xfrm>
            <a:prstGeom prst="triangl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4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40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519999" y="430570"/>
            <a:ext cx="767411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Dalam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catatan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McMillan (2004)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teknologi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komunikasi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baru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memungkinkan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sebuah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media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memfasilitasi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komunikasi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interpersonal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52179" y="2609866"/>
            <a:ext cx="755576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Kemunculan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internet di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penghujung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abad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ke-21,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pengguna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internet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dan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masyarakat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luas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mengidentikkan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internet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sebagai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alat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semata</a:t>
            </a:r>
            <a:endParaRPr lang="en-US" sz="2800" dirty="0" smtClean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endParaRPr lang="en-US" sz="2800" dirty="0">
              <a:latin typeface="Century Gothic" panose="020B0502020202020204" pitchFamily="34" charset="0"/>
            </a:endParaRPr>
          </a:p>
          <a:p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Kini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internet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menjadi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“media”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tersendiri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yang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mempunyai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kemampuan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interaktif</a:t>
            </a:r>
            <a:endParaRPr lang="en-US" sz="28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414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5" y="0"/>
              <a:ext cx="12192003" cy="6858000"/>
            </a:xfrm>
            <a:prstGeom prst="rect">
              <a:avLst/>
            </a:prstGeom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4" y="2529000"/>
              <a:ext cx="4320000" cy="1800000"/>
            </a:xfrm>
            <a:prstGeom prst="triangl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4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519999" y="430570"/>
            <a:ext cx="767411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Sifat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interactivity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dari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penggunaan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konvergensi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media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telah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melampaui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kemampuan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potensi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umpan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balik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(feedback)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52179" y="2609866"/>
            <a:ext cx="755576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karena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seseorang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khalayak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pengakses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media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konvergen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secara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langsung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memberikan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umpan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balik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atas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pesan-pesan</a:t>
            </a: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yang </a:t>
            </a:r>
            <a:r>
              <a:rPr lang="en-US" sz="2800" smtClean="0">
                <a:solidFill>
                  <a:srgbClr val="000000"/>
                </a:solidFill>
                <a:latin typeface="Century Gothic" panose="020B0502020202020204" pitchFamily="34" charset="0"/>
              </a:rPr>
              <a:t>disampaikannya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44895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5" y="0"/>
              <a:ext cx="12192003" cy="6858000"/>
            </a:xfrm>
            <a:prstGeom prst="rect">
              <a:avLst/>
            </a:prstGeom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4" y="2529000"/>
              <a:ext cx="4320000" cy="1800000"/>
            </a:xfrm>
            <a:prstGeom prst="triangl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4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519999" y="430570"/>
            <a:ext cx="767411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Sifat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umpan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balik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atau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feedback yang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pada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konvergensi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melenyapkan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sifat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umpan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balik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yang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tertunda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seperti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pada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 media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tradisional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52179" y="2545698"/>
            <a:ext cx="755576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Sifat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interactivity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seperti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ini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maka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ada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pendekatan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baru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dalam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memandang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fenomena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konvergensi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media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massa</a:t>
            </a:r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2623105" y="4245166"/>
            <a:ext cx="71971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Century Gothic" panose="020B0502020202020204" pitchFamily="34" charset="0"/>
              </a:rPr>
              <a:t>Maka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pokok-pokok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pendekatan</a:t>
            </a:r>
            <a:r>
              <a:rPr lang="en-US" sz="2800" dirty="0" smtClean="0">
                <a:latin typeface="Century Gothic" panose="020B0502020202020204" pitchFamily="34" charset="0"/>
              </a:rPr>
              <a:t> linear </a:t>
            </a:r>
            <a:r>
              <a:rPr lang="en-US" sz="2800" dirty="0" err="1" smtClean="0">
                <a:latin typeface="Century Gothic" panose="020B0502020202020204" pitchFamily="34" charset="0"/>
              </a:rPr>
              <a:t>komunikasi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massa</a:t>
            </a:r>
            <a:r>
              <a:rPr lang="en-US" sz="2800" dirty="0" smtClean="0">
                <a:latin typeface="Century Gothic" panose="020B0502020202020204" pitchFamily="34" charset="0"/>
              </a:rPr>
              <a:t> (S-M-C-R-E) </a:t>
            </a:r>
            <a:r>
              <a:rPr lang="en-US" sz="2800" dirty="0" err="1" smtClean="0">
                <a:latin typeface="Century Gothic" panose="020B0502020202020204" pitchFamily="34" charset="0"/>
              </a:rPr>
              <a:t>sudah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tidak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relevan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lagi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pada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2800" dirty="0" smtClean="0">
                <a:latin typeface="Century Gothic" panose="020B0502020202020204" pitchFamily="34" charset="0"/>
              </a:rPr>
              <a:t> media 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25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5" y="0"/>
              <a:ext cx="12192003" cy="6858000"/>
            </a:xfrm>
            <a:prstGeom prst="rect">
              <a:avLst/>
            </a:prstGeom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4" y="2529000"/>
              <a:ext cx="4320000" cy="1800000"/>
            </a:xfrm>
            <a:prstGeom prst="triangl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4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43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519999" y="430570"/>
            <a:ext cx="767411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Konvergensi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media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dari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aspek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praktisa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dan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teoritis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: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52179" y="1599217"/>
            <a:ext cx="755576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Di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ranah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praktis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konvergensi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media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bukan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saja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memperkaya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informasi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yang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disajikan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melainkan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juga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memberi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pilihan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kepada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khalayak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untuk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memilih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informasi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yang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sesuai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dengan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selera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mereka</a:t>
            </a:r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2623105" y="4148914"/>
            <a:ext cx="71971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entury Gothic" panose="020B0502020202020204" pitchFamily="34" charset="0"/>
              </a:rPr>
              <a:t>Dari </a:t>
            </a:r>
            <a:r>
              <a:rPr lang="en-US" sz="2800" dirty="0" err="1" smtClean="0">
                <a:latin typeface="Century Gothic" panose="020B0502020202020204" pitchFamily="34" charset="0"/>
              </a:rPr>
              <a:t>aspek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teoritik</a:t>
            </a:r>
            <a:r>
              <a:rPr lang="en-US" sz="2800" dirty="0" smtClean="0">
                <a:latin typeface="Century Gothic" panose="020B0502020202020204" pitchFamily="34" charset="0"/>
              </a:rPr>
              <a:t>, </a:t>
            </a:r>
            <a:r>
              <a:rPr lang="en-US" sz="2800" dirty="0" err="1" smtClean="0">
                <a:latin typeface="Century Gothic" panose="020B0502020202020204" pitchFamily="34" charset="0"/>
              </a:rPr>
              <a:t>munculnya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2800" dirty="0" smtClean="0">
                <a:latin typeface="Century Gothic" panose="020B0502020202020204" pitchFamily="34" charset="0"/>
              </a:rPr>
              <a:t> media, </a:t>
            </a:r>
            <a:r>
              <a:rPr lang="en-US" sz="2800" dirty="0" err="1" smtClean="0">
                <a:latin typeface="Century Gothic" panose="020B0502020202020204" pitchFamily="34" charset="0"/>
              </a:rPr>
              <a:t>maka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sejumlah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pengertian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mendasar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tentang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komunikasi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massa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tradisional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terasa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perlu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untuk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menjadi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diskursus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934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5" y="0"/>
              <a:ext cx="12192003" cy="6858000"/>
            </a:xfrm>
            <a:prstGeom prst="rect">
              <a:avLst/>
            </a:prstGeom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4" y="2529000"/>
              <a:ext cx="4320000" cy="1800000"/>
            </a:xfrm>
            <a:prstGeom prst="triangl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4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519999" y="430570"/>
            <a:ext cx="767411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Konvergensi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media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menimbulkan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perubahan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signifikan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dalam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ciri-ciri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komunikasi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massa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tradisional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atau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konvensional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52179" y="2176729"/>
            <a:ext cx="755576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Konvergensi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media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memadukan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ciri-ciri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komunikasi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massa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dan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komunikasi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antarpribadi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dalam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satu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media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sekaligus</a:t>
            </a:r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2558937" y="3555354"/>
            <a:ext cx="71971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Century Gothic" panose="020B0502020202020204" pitchFamily="34" charset="0"/>
              </a:rPr>
              <a:t>Kondisi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ini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memungkinkan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adanya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demasivikasi</a:t>
            </a:r>
            <a:r>
              <a:rPr lang="en-US" sz="2800" dirty="0" smtClean="0">
                <a:latin typeface="Century Gothic" panose="020B0502020202020204" pitchFamily="34" charset="0"/>
              </a:rPr>
              <a:t>, </a:t>
            </a:r>
            <a:r>
              <a:rPr lang="en-US" sz="2800" dirty="0" err="1" smtClean="0">
                <a:latin typeface="Century Gothic" panose="020B0502020202020204" pitchFamily="34" charset="0"/>
              </a:rPr>
              <a:t>artinya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kondisi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dimana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ciri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utama</a:t>
            </a:r>
            <a:r>
              <a:rPr lang="en-US" sz="2800" dirty="0" smtClean="0">
                <a:latin typeface="Century Gothic" panose="020B0502020202020204" pitchFamily="34" charset="0"/>
              </a:rPr>
              <a:t> media </a:t>
            </a:r>
            <a:r>
              <a:rPr lang="en-US" sz="2800" dirty="0" err="1" smtClean="0">
                <a:latin typeface="Century Gothic" panose="020B0502020202020204" pitchFamily="34" charset="0"/>
              </a:rPr>
              <a:t>massa</a:t>
            </a:r>
            <a:r>
              <a:rPr lang="en-US" sz="2800" dirty="0" smtClean="0">
                <a:latin typeface="Century Gothic" panose="020B0502020202020204" pitchFamily="34" charset="0"/>
              </a:rPr>
              <a:t> yang </a:t>
            </a:r>
            <a:r>
              <a:rPr lang="en-US" sz="2800" dirty="0" err="1" smtClean="0">
                <a:latin typeface="Century Gothic" panose="020B0502020202020204" pitchFamily="34" charset="0"/>
              </a:rPr>
              <a:t>menyebarkan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informasi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secara</a:t>
            </a:r>
            <a:r>
              <a:rPr lang="en-US" sz="2800" dirty="0" smtClean="0">
                <a:latin typeface="Century Gothic" panose="020B0502020202020204" pitchFamily="34" charset="0"/>
              </a:rPr>
              <a:t> massif </a:t>
            </a:r>
            <a:r>
              <a:rPr lang="en-US" sz="2800" dirty="0" err="1" smtClean="0">
                <a:latin typeface="Century Gothic" panose="020B0502020202020204" pitchFamily="34" charset="0"/>
              </a:rPr>
              <a:t>menjadi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latin typeface="Century Gothic" panose="020B0502020202020204" pitchFamily="34" charset="0"/>
              </a:rPr>
              <a:t>lenyap</a:t>
            </a:r>
            <a:r>
              <a:rPr lang="en-US" sz="2800" dirty="0" smtClean="0">
                <a:latin typeface="Century Gothic" panose="020B0502020202020204" pitchFamily="34" charset="0"/>
              </a:rPr>
              <a:t>. 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52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5" y="0"/>
              <a:ext cx="12192003" cy="6858000"/>
            </a:xfrm>
            <a:prstGeom prst="rect">
              <a:avLst/>
            </a:prstGeom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4" y="2529000"/>
              <a:ext cx="4320000" cy="1800000"/>
            </a:xfrm>
            <a:prstGeom prst="triangl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4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45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552180" y="1115033"/>
            <a:ext cx="755576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Arus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informasi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yang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berlangsung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menjadi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semakin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personal,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karena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tiap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orang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mempunyai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kebebasan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untuk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memilih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informasi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yang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mereka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butuhkan</a:t>
            </a:r>
            <a:r>
              <a:rPr lang="en-US" sz="28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52179" y="3748856"/>
            <a:ext cx="755576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Century Gothic" panose="020B0502020202020204" pitchFamily="34" charset="0"/>
              </a:rPr>
              <a:t>Kemajuan</a:t>
            </a:r>
            <a:r>
              <a:rPr lang="en-US" sz="2800" dirty="0">
                <a:latin typeface="Century Gothic" panose="020B0502020202020204" pitchFamily="34" charset="0"/>
              </a:rPr>
              <a:t> yang </a:t>
            </a:r>
            <a:r>
              <a:rPr lang="en-US" sz="2800" dirty="0" err="1">
                <a:latin typeface="Century Gothic" panose="020B0502020202020204" pitchFamily="34" charset="0"/>
              </a:rPr>
              <a:t>dihasilkan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oleh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teknologi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informasi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memungkinkan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sebuah</a:t>
            </a:r>
            <a:r>
              <a:rPr lang="en-US" sz="2800" dirty="0">
                <a:latin typeface="Century Gothic" panose="020B0502020202020204" pitchFamily="34" charset="0"/>
              </a:rPr>
              <a:t> media </a:t>
            </a:r>
            <a:r>
              <a:rPr lang="en-US" sz="2800" dirty="0" err="1">
                <a:latin typeface="Century Gothic" panose="020B0502020202020204" pitchFamily="34" charset="0"/>
              </a:rPr>
              <a:t>memfasilitasi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aktivitas</a:t>
            </a:r>
            <a:r>
              <a:rPr lang="en-US" sz="2800" dirty="0"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latin typeface="Century Gothic" panose="020B0502020202020204" pitchFamily="34" charset="0"/>
              </a:rPr>
              <a:t>komunikasi</a:t>
            </a:r>
            <a:r>
              <a:rPr lang="en-US" sz="2800" dirty="0">
                <a:latin typeface="Century Gothic" panose="020B0502020202020204" pitchFamily="34" charset="0"/>
              </a:rPr>
              <a:t> interpersonal yang </a:t>
            </a:r>
            <a:r>
              <a:rPr lang="en-US" sz="2800" dirty="0" err="1">
                <a:latin typeface="Century Gothic" panose="020B0502020202020204" pitchFamily="34" charset="0"/>
              </a:rPr>
              <a:t>termediasi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23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-177227" y="-62584"/>
            <a:ext cx="12355383" cy="6858000"/>
            <a:chOff x="-100231" y="-78626"/>
            <a:chExt cx="12355383" cy="6858000"/>
          </a:xfrm>
        </p:grpSpPr>
        <p:sp>
          <p:nvSpPr>
            <p:cNvPr id="33" name="Rectangle 32"/>
            <p:cNvSpPr/>
            <p:nvPr/>
          </p:nvSpPr>
          <p:spPr>
            <a:xfrm>
              <a:off x="63149" y="-78626"/>
              <a:ext cx="12192003" cy="6858000"/>
            </a:xfrm>
            <a:prstGeom prst="rect">
              <a:avLst/>
            </a:prstGeom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58280" y="2529000"/>
              <a:ext cx="4320000" cy="1800000"/>
            </a:xfrm>
            <a:prstGeom prst="triangl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4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46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748593" y="2229851"/>
            <a:ext cx="2695073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entury Gothic" panose="020B0502020202020204" pitchFamily="34" charset="0"/>
              </a:rPr>
              <a:t>Media </a:t>
            </a:r>
            <a:r>
              <a:rPr lang="en-US" dirty="0" err="1" smtClean="0">
                <a:latin typeface="Century Gothic" panose="020B0502020202020204" pitchFamily="34" charset="0"/>
              </a:rPr>
              <a:t>Konvensional</a:t>
            </a:r>
            <a:endParaRPr lang="en-US" dirty="0" smtClean="0">
              <a:latin typeface="Century Gothic" panose="020B0502020202020204" pitchFamily="34" charset="0"/>
            </a:endParaRPr>
          </a:p>
          <a:p>
            <a:r>
              <a:rPr lang="en-US" dirty="0" err="1" smtClean="0">
                <a:latin typeface="Century Gothic" panose="020B0502020202020204" pitchFamily="34" charset="0"/>
              </a:rPr>
              <a:t>Televisi</a:t>
            </a:r>
            <a:endParaRPr lang="en-US" dirty="0" smtClean="0">
              <a:latin typeface="Century Gothic" panose="020B0502020202020204" pitchFamily="34" charset="0"/>
            </a:endParaRPr>
          </a:p>
          <a:p>
            <a:r>
              <a:rPr lang="en-US" dirty="0" smtClean="0">
                <a:latin typeface="Century Gothic" panose="020B0502020202020204" pitchFamily="34" charset="0"/>
              </a:rPr>
              <a:t>Radio</a:t>
            </a:r>
          </a:p>
          <a:p>
            <a:r>
              <a:rPr lang="en-US" dirty="0" err="1" smtClean="0">
                <a:latin typeface="Century Gothic" panose="020B0502020202020204" pitchFamily="34" charset="0"/>
              </a:rPr>
              <a:t>Surat</a:t>
            </a:r>
            <a:r>
              <a:rPr lang="en-US" dirty="0" smtClean="0">
                <a:latin typeface="Century Gothic" panose="020B0502020202020204" pitchFamily="34" charset="0"/>
              </a:rPr>
              <a:t> </a:t>
            </a:r>
            <a:r>
              <a:rPr lang="en-US" dirty="0" err="1" smtClean="0">
                <a:latin typeface="Century Gothic" panose="020B0502020202020204" pitchFamily="34" charset="0"/>
              </a:rPr>
              <a:t>Kabar</a:t>
            </a:r>
            <a:r>
              <a:rPr lang="en-US" dirty="0" smtClean="0">
                <a:latin typeface="Century Gothic" panose="020B0502020202020204" pitchFamily="34" charset="0"/>
              </a:rPr>
              <a:t>/</a:t>
            </a:r>
            <a:r>
              <a:rPr lang="en-US" dirty="0" err="1" smtClean="0">
                <a:latin typeface="Century Gothic" panose="020B0502020202020204" pitchFamily="34" charset="0"/>
              </a:rPr>
              <a:t>Majalah</a:t>
            </a:r>
            <a:endParaRPr lang="en-US" dirty="0" smtClean="0">
              <a:latin typeface="Century Gothic" panose="020B0502020202020204" pitchFamily="34" charset="0"/>
            </a:endParaRPr>
          </a:p>
          <a:p>
            <a:r>
              <a:rPr lang="en-US" dirty="0" err="1" smtClean="0">
                <a:latin typeface="Century Gothic" panose="020B0502020202020204" pitchFamily="34" charset="0"/>
              </a:rPr>
              <a:t>Situs</a:t>
            </a:r>
            <a:r>
              <a:rPr lang="en-US" dirty="0" smtClean="0">
                <a:latin typeface="Century Gothic" panose="020B0502020202020204" pitchFamily="34" charset="0"/>
              </a:rPr>
              <a:t> </a:t>
            </a:r>
            <a:r>
              <a:rPr lang="en-US" dirty="0" err="1" smtClean="0">
                <a:latin typeface="Century Gothic" panose="020B0502020202020204" pitchFamily="34" charset="0"/>
              </a:rPr>
              <a:t>Berita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1989110" y="4516907"/>
            <a:ext cx="2053497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entury Gothic" panose="020B0502020202020204" pitchFamily="34" charset="0"/>
              </a:rPr>
              <a:t>Media </a:t>
            </a:r>
            <a:r>
              <a:rPr lang="en-US" dirty="0" err="1" smtClean="0">
                <a:latin typeface="Century Gothic" panose="020B0502020202020204" pitchFamily="34" charset="0"/>
              </a:rPr>
              <a:t>Sosial</a:t>
            </a:r>
            <a:endParaRPr lang="en-US" dirty="0" smtClean="0">
              <a:latin typeface="Century Gothic" panose="020B0502020202020204" pitchFamily="34" charset="0"/>
            </a:endParaRPr>
          </a:p>
          <a:p>
            <a:r>
              <a:rPr lang="en-US" dirty="0" smtClean="0">
                <a:latin typeface="Century Gothic" panose="020B0502020202020204" pitchFamily="34" charset="0"/>
              </a:rPr>
              <a:t>Blog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81889" y="2517482"/>
            <a:ext cx="2573998" cy="369332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entury Gothic" panose="020B0502020202020204" pitchFamily="34" charset="0"/>
              </a:rPr>
              <a:t>Organisasi</a:t>
            </a:r>
            <a:r>
              <a:rPr lang="en-US" dirty="0" smtClean="0">
                <a:latin typeface="Century Gothic" panose="020B0502020202020204" pitchFamily="34" charset="0"/>
              </a:rPr>
              <a:t> Media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4778141" y="3445042"/>
            <a:ext cx="2367081" cy="375138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entury Gothic" panose="020B0502020202020204" pitchFamily="34" charset="0"/>
              </a:rPr>
              <a:t>Konvergensi</a:t>
            </a:r>
            <a:r>
              <a:rPr lang="en-US" dirty="0" smtClean="0">
                <a:latin typeface="Century Gothic" panose="020B0502020202020204" pitchFamily="34" charset="0"/>
              </a:rPr>
              <a:t> Media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96675" y="4730104"/>
            <a:ext cx="1330066" cy="36933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entury Gothic" panose="020B0502020202020204" pitchFamily="34" charset="0"/>
              </a:rPr>
              <a:t>Jurnalistik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55833" y="2838322"/>
            <a:ext cx="2736651" cy="20313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entury Gothic" panose="020B0502020202020204" pitchFamily="34" charset="0"/>
              </a:rPr>
              <a:t>Produksi</a:t>
            </a:r>
            <a:r>
              <a:rPr lang="en-US" dirty="0" smtClean="0">
                <a:latin typeface="Century Gothic" panose="020B0502020202020204" pitchFamily="34" charset="0"/>
              </a:rPr>
              <a:t> Media</a:t>
            </a:r>
          </a:p>
          <a:p>
            <a:r>
              <a:rPr lang="en-US" dirty="0" err="1" smtClean="0">
                <a:latin typeface="Century Gothic" panose="020B0502020202020204" pitchFamily="34" charset="0"/>
              </a:rPr>
              <a:t>Konsumsi</a:t>
            </a:r>
            <a:r>
              <a:rPr lang="en-US" dirty="0" smtClean="0">
                <a:latin typeface="Century Gothic" panose="020B0502020202020204" pitchFamily="34" charset="0"/>
              </a:rPr>
              <a:t> Media</a:t>
            </a:r>
          </a:p>
          <a:p>
            <a:r>
              <a:rPr lang="en-US" dirty="0" err="1" smtClean="0">
                <a:latin typeface="Century Gothic" panose="020B0502020202020204" pitchFamily="34" charset="0"/>
              </a:rPr>
              <a:t>Distribusi</a:t>
            </a:r>
            <a:r>
              <a:rPr lang="en-US" dirty="0" smtClean="0">
                <a:latin typeface="Century Gothic" panose="020B0502020202020204" pitchFamily="34" charset="0"/>
              </a:rPr>
              <a:t> Media</a:t>
            </a:r>
          </a:p>
          <a:p>
            <a:r>
              <a:rPr lang="en-US" dirty="0" err="1" smtClean="0">
                <a:latin typeface="Century Gothic" panose="020B0502020202020204" pitchFamily="34" charset="0"/>
              </a:rPr>
              <a:t>Persepsi</a:t>
            </a:r>
            <a:r>
              <a:rPr lang="en-US" dirty="0" smtClean="0">
                <a:latin typeface="Century Gothic" panose="020B0502020202020204" pitchFamily="34" charset="0"/>
              </a:rPr>
              <a:t> </a:t>
            </a:r>
            <a:r>
              <a:rPr lang="en-US" dirty="0" err="1" smtClean="0">
                <a:latin typeface="Century Gothic" panose="020B0502020202020204" pitchFamily="34" charset="0"/>
              </a:rPr>
              <a:t>Publik</a:t>
            </a:r>
            <a:endParaRPr lang="en-US" dirty="0" smtClean="0">
              <a:latin typeface="Century Gothic" panose="020B0502020202020204" pitchFamily="34" charset="0"/>
            </a:endParaRPr>
          </a:p>
          <a:p>
            <a:r>
              <a:rPr lang="en-US" dirty="0" err="1" smtClean="0">
                <a:latin typeface="Century Gothic" panose="020B0502020202020204" pitchFamily="34" charset="0"/>
              </a:rPr>
              <a:t>Penetrasi</a:t>
            </a:r>
            <a:r>
              <a:rPr lang="en-US" dirty="0" smtClean="0">
                <a:latin typeface="Century Gothic" panose="020B0502020202020204" pitchFamily="34" charset="0"/>
              </a:rPr>
              <a:t> </a:t>
            </a:r>
            <a:r>
              <a:rPr lang="en-US" dirty="0" err="1" smtClean="0">
                <a:latin typeface="Century Gothic" panose="020B0502020202020204" pitchFamily="34" charset="0"/>
              </a:rPr>
              <a:t>Ideologi</a:t>
            </a:r>
            <a:endParaRPr lang="en-US" dirty="0" smtClean="0">
              <a:latin typeface="Century Gothic" panose="020B0502020202020204" pitchFamily="34" charset="0"/>
            </a:endParaRPr>
          </a:p>
          <a:p>
            <a:r>
              <a:rPr lang="en-US" dirty="0" err="1" smtClean="0">
                <a:latin typeface="Century Gothic" panose="020B0502020202020204" pitchFamily="34" charset="0"/>
              </a:rPr>
              <a:t>Penyebaran</a:t>
            </a:r>
            <a:r>
              <a:rPr lang="en-US" dirty="0" smtClean="0">
                <a:latin typeface="Century Gothic" panose="020B0502020202020204" pitchFamily="34" charset="0"/>
              </a:rPr>
              <a:t> </a:t>
            </a:r>
            <a:r>
              <a:rPr lang="en-US" dirty="0" err="1" smtClean="0">
                <a:latin typeface="Century Gothic" panose="020B0502020202020204" pitchFamily="34" charset="0"/>
              </a:rPr>
              <a:t>Informasi</a:t>
            </a:r>
            <a:endParaRPr lang="en-US" dirty="0" smtClean="0">
              <a:latin typeface="Century Gothic" panose="020B0502020202020204" pitchFamily="34" charset="0"/>
            </a:endParaRPr>
          </a:p>
          <a:p>
            <a:r>
              <a:rPr lang="en-US" dirty="0" err="1" smtClean="0">
                <a:latin typeface="Century Gothic" panose="020B0502020202020204" pitchFamily="34" charset="0"/>
              </a:rPr>
              <a:t>Peyebaran</a:t>
            </a:r>
            <a:r>
              <a:rPr lang="en-US" dirty="0" smtClean="0">
                <a:latin typeface="Century Gothic" panose="020B0502020202020204" pitchFamily="34" charset="0"/>
              </a:rPr>
              <a:t> </a:t>
            </a:r>
            <a:r>
              <a:rPr lang="en-US" dirty="0" err="1" smtClean="0">
                <a:latin typeface="Century Gothic" panose="020B0502020202020204" pitchFamily="34" charset="0"/>
              </a:rPr>
              <a:t>Kekuasaan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4203036" y="3898804"/>
            <a:ext cx="478853" cy="4685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7052744" y="3898804"/>
            <a:ext cx="503090" cy="468577"/>
          </a:xfrm>
          <a:prstGeom prst="rightArrow">
            <a:avLst>
              <a:gd name="adj1" fmla="val 50000"/>
              <a:gd name="adj2" fmla="val 459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/>
          <p:cNvSpPr/>
          <p:nvPr/>
        </p:nvSpPr>
        <p:spPr>
          <a:xfrm flipV="1">
            <a:off x="5651641" y="2971539"/>
            <a:ext cx="548002" cy="3948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5654559" y="3981846"/>
            <a:ext cx="540383" cy="5350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887579" y="1204924"/>
            <a:ext cx="6048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Century Gothic" panose="020B0502020202020204" pitchFamily="34" charset="0"/>
              </a:rPr>
              <a:t>Proses </a:t>
            </a:r>
            <a:r>
              <a:rPr lang="en-US" sz="28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2800" dirty="0" smtClean="0">
                <a:latin typeface="Century Gothic" panose="020B0502020202020204" pitchFamily="34" charset="0"/>
              </a:rPr>
              <a:t> Media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917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2" grpId="0" animBg="1"/>
      <p:bldP spid="13" grpId="0" animBg="1"/>
      <p:bldP spid="15" grpId="0" animBg="1"/>
      <p:bldP spid="16" grpId="0" animBg="1"/>
      <p:bldP spid="25" grpId="0" animBg="1"/>
      <p:bldP spid="26" grpId="0" animBg="1"/>
      <p:bldP spid="27" grpId="0" animBg="1"/>
      <p:bldP spid="28" grpId="0" animBg="1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1387</TotalTime>
  <Words>387</Words>
  <Application>Microsoft Office PowerPoint</Application>
  <PresentationFormat>Widescreen</PresentationFormat>
  <Paragraphs>120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Konvergensi Media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Konvergensi Media</dc:title>
  <dc:creator>Anin</dc:creator>
  <cp:lastModifiedBy>Anin</cp:lastModifiedBy>
  <cp:revision>64</cp:revision>
  <dcterms:created xsi:type="dcterms:W3CDTF">2022-09-27T23:46:14Z</dcterms:created>
  <dcterms:modified xsi:type="dcterms:W3CDTF">2023-10-17T23:07:13Z</dcterms:modified>
</cp:coreProperties>
</file>